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8" r:id="rId3"/>
    <p:sldId id="257" r:id="rId4"/>
    <p:sldId id="285" r:id="rId5"/>
    <p:sldId id="286" r:id="rId6"/>
    <p:sldId id="259" r:id="rId7"/>
    <p:sldId id="260" r:id="rId8"/>
    <p:sldId id="284" r:id="rId9"/>
    <p:sldId id="287" r:id="rId10"/>
    <p:sldId id="288" r:id="rId11"/>
    <p:sldId id="261" r:id="rId12"/>
    <p:sldId id="291" r:id="rId13"/>
    <p:sldId id="290" r:id="rId14"/>
    <p:sldId id="302" r:id="rId15"/>
    <p:sldId id="293" r:id="rId16"/>
    <p:sldId id="297" r:id="rId17"/>
    <p:sldId id="294" r:id="rId18"/>
    <p:sldId id="298" r:id="rId19"/>
    <p:sldId id="304" r:id="rId20"/>
    <p:sldId id="303" r:id="rId21"/>
    <p:sldId id="299" r:id="rId22"/>
    <p:sldId id="300" r:id="rId23"/>
    <p:sldId id="301" r:id="rId24"/>
  </p:sldIdLst>
  <p:sldSz cx="9144000" cy="5143500" type="screen16x9"/>
  <p:notesSz cx="6858000" cy="9144000"/>
  <p:embeddedFontLst>
    <p:embeddedFont>
      <p:font typeface="Oswald" panose="02000503000000000000" pitchFamily="2" charset="0"/>
      <p:regular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arsayılan Bölüm" id="{D59F5628-F94E-47EB-A169-CE2741A5A040}">
          <p14:sldIdLst>
            <p14:sldId id="256"/>
            <p14:sldId id="258"/>
            <p14:sldId id="257"/>
            <p14:sldId id="285"/>
            <p14:sldId id="286"/>
            <p14:sldId id="259"/>
            <p14:sldId id="260"/>
            <p14:sldId id="284"/>
            <p14:sldId id="287"/>
            <p14:sldId id="288"/>
            <p14:sldId id="261"/>
            <p14:sldId id="291"/>
            <p14:sldId id="290"/>
            <p14:sldId id="302"/>
            <p14:sldId id="293"/>
            <p14:sldId id="297"/>
            <p14:sldId id="294"/>
            <p14:sldId id="298"/>
            <p14:sldId id="304"/>
          </p14:sldIdLst>
        </p14:section>
        <p14:section name="Başlıksız Bölüm" id="{74B54E12-02FD-455D-8908-C35DDAFFDB34}">
          <p14:sldIdLst>
            <p14:sldId id="303"/>
            <p14:sldId id="299"/>
            <p14:sldId id="300"/>
          </p14:sldIdLst>
        </p14:section>
        <p14:section name="Başlıksız Bölüm" id="{C8207F10-43F0-45A8-A98F-E07F24E79E08}">
          <p14:sldIdLst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B9A27EA-222C-4A68-9165-42D13BF97404}">
  <a:tblStyle styleId="{0B9A27EA-222C-4A68-9165-42D13BF974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5736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4BB5D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99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822775" y="2161800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42" name="Google Shape;42;p4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7" name="Google Shape;47;p4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48" name="Google Shape;48;p4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 rtl="0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6" name="Google Shape;56;p5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61" name="Google Shape;61;p5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62" name="Google Shape;62;p5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7" name="Google Shape;67;p5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⋄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6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72" name="Google Shape;72;p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7" name="Google Shape;77;p6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78" name="Google Shape;78;p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1031425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3995772" y="1860875"/>
            <a:ext cx="2796000" cy="306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⋄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3000"/>
              <a:buFont typeface="Oswald"/>
              <a:buNone/>
              <a:defRPr sz="3000" b="1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nalytics.famoid.com/report/Planet%20Canoe/instagram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sproutsocial.com/insights/instagram-stats/)" TargetMode="Externa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5.jpg"/><Relationship Id="rId4" Type="http://schemas.openxmlformats.org/officeDocument/2006/relationships/hyperlink" Target="http://tekdogan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685800" y="2471950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AFRİKA KANO YOLCULUĞUM</a:t>
            </a:r>
            <a:endParaRPr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90" y="2067694"/>
            <a:ext cx="6295628" cy="3147814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3" t="29942" r="30705" b="31161"/>
          <a:stretch/>
        </p:blipFill>
        <p:spPr>
          <a:xfrm>
            <a:off x="7488191" y="110893"/>
            <a:ext cx="1547664" cy="11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dirty="0">
                <a:solidFill>
                  <a:srgbClr val="3796BF"/>
                </a:solidFill>
              </a:rPr>
              <a:t>4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YOLCULUK AMACI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Hayalimi Amaca </a:t>
            </a:r>
            <a:r>
              <a:rPr lang="tr-TR" dirty="0"/>
              <a:t>D</a:t>
            </a:r>
            <a:r>
              <a:rPr lang="tr-TR" dirty="0" smtClean="0"/>
              <a:t>önüştüren Sebepler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9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2839550" y="109721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YOLCULUĞUMUN AMACI</a:t>
            </a:r>
            <a:endParaRPr dirty="0"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1932996" y="1658402"/>
            <a:ext cx="5760300" cy="25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/>
              <a:t>	Yakından da gözlemleme fırsatı bulduğum Afrika kıtasında temel ihtiyaç olan gıda ve susuzluk sıkıntıları yaşanmaktadır. Bu sorunlar, </a:t>
            </a:r>
            <a:r>
              <a:rPr lang="tr-TR" dirty="0"/>
              <a:t>k</a:t>
            </a:r>
            <a:r>
              <a:rPr lang="tr-TR" dirty="0" smtClean="0"/>
              <a:t>üresel ısınmanın kaçınılmaz olarak getirdiği iklim değişikleri sebebiyle başta ülkemizde olmak üzere yakın gelecekte tüm dünyanın sorunları haline gelecektir. </a:t>
            </a:r>
            <a:r>
              <a:rPr lang="tr-TR" dirty="0"/>
              <a:t>G</a:t>
            </a:r>
            <a:r>
              <a:rPr lang="tr-TR" dirty="0" smtClean="0"/>
              <a:t>erekli kamuoyu farkındalığını arttırabilmek ve acil çözümler üretilebilmesi için bu yolculuğu amaçladım.</a:t>
            </a:r>
            <a:endParaRPr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" y="1189562"/>
            <a:ext cx="2133346" cy="3611902"/>
          </a:xfrm>
          <a:prstGeom prst="rect">
            <a:avLst/>
          </a:prstGeom>
        </p:spPr>
      </p:pic>
      <p:sp>
        <p:nvSpPr>
          <p:cNvPr id="9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11</a:t>
            </a:fld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dirty="0">
                <a:solidFill>
                  <a:srgbClr val="3796BF"/>
                </a:solidFill>
              </a:rPr>
              <a:t>5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HEDEF KİTLE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tr-TR" dirty="0" smtClean="0"/>
              <a:t>Projemin Potansiyel Hedef Kitlesi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11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22222" r="15625" b="65778"/>
          <a:stretch/>
        </p:blipFill>
        <p:spPr bwMode="auto">
          <a:xfrm>
            <a:off x="1161185" y="2846749"/>
            <a:ext cx="6559214" cy="61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3080457" y="500167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HEDEF KİTLE</a:t>
            </a:r>
            <a:endParaRPr dirty="0"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-187403" y="1124715"/>
            <a:ext cx="9151837" cy="123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/>
              <a:t>	</a:t>
            </a:r>
            <a:r>
              <a:rPr lang="tr-TR" dirty="0" smtClean="0"/>
              <a:t>ABD'deki </a:t>
            </a:r>
            <a:r>
              <a:rPr lang="tr-TR" dirty="0" err="1"/>
              <a:t>Missouri</a:t>
            </a:r>
            <a:r>
              <a:rPr lang="tr-TR" dirty="0"/>
              <a:t> </a:t>
            </a:r>
            <a:r>
              <a:rPr lang="tr-TR" dirty="0" smtClean="0"/>
              <a:t>Üniversitesi'nde yapılan araştırmaya göre </a:t>
            </a:r>
            <a:r>
              <a:rPr lang="tr-TR" dirty="0" err="1" smtClean="0"/>
              <a:t>Instagram</a:t>
            </a:r>
            <a:r>
              <a:rPr lang="tr-TR" dirty="0" smtClean="0"/>
              <a:t> 3 tip kullanıcı tarafından kullanılmaktadır. İlk grup çoğunlukla macera, seyahatleri </a:t>
            </a:r>
            <a:r>
              <a:rPr lang="tr-TR" dirty="0"/>
              <a:t>sergileyen heyecan verici fotoğraflar ile meşgul olan </a:t>
            </a:r>
            <a:r>
              <a:rPr lang="tr-TR" dirty="0" smtClean="0"/>
              <a:t>kullanıcılardır.</a:t>
            </a:r>
          </a:p>
          <a:p>
            <a:pPr marL="558800" lvl="1" indent="0">
              <a:spcBef>
                <a:spcPts val="600"/>
              </a:spcBef>
              <a:buNone/>
            </a:pPr>
            <a:r>
              <a:rPr lang="tr-TR" dirty="0"/>
              <a:t>	</a:t>
            </a:r>
            <a:r>
              <a:rPr lang="tr-TR" dirty="0" smtClean="0"/>
              <a:t>Bu sebeple</a:t>
            </a:r>
            <a:r>
              <a:rPr lang="tr-TR" dirty="0" smtClean="0"/>
              <a:t> </a:t>
            </a:r>
            <a:r>
              <a:rPr lang="tr-TR" dirty="0" smtClean="0"/>
              <a:t>Uluslararası Kano Federasyonu’nun </a:t>
            </a:r>
            <a:r>
              <a:rPr lang="tr-TR" dirty="0" err="1" smtClean="0"/>
              <a:t>instagram</a:t>
            </a:r>
            <a:r>
              <a:rPr lang="tr-TR" dirty="0" smtClean="0"/>
              <a:t> </a:t>
            </a:r>
            <a:r>
              <a:rPr lang="tr-TR" dirty="0" smtClean="0"/>
              <a:t>hesabının incelemesi : </a:t>
            </a:r>
            <a:endParaRPr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9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13</a:t>
            </a:fld>
            <a:endParaRPr lang="en" b="1" dirty="0"/>
          </a:p>
        </p:txBody>
      </p:sp>
      <p:sp>
        <p:nvSpPr>
          <p:cNvPr id="11" name="Google Shape;203;p17"/>
          <p:cNvSpPr txBox="1">
            <a:spLocks/>
          </p:cNvSpPr>
          <p:nvPr/>
        </p:nvSpPr>
        <p:spPr>
          <a:xfrm>
            <a:off x="788874" y="3553439"/>
            <a:ext cx="7212010" cy="891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558800" lvl="1" indent="0">
              <a:spcBef>
                <a:spcPts val="600"/>
              </a:spcBef>
              <a:buNone/>
            </a:pPr>
            <a:r>
              <a:rPr lang="tr-TR" dirty="0"/>
              <a:t>1 milyondan fazla etkileyici profilinin analizine dayanan </a:t>
            </a:r>
            <a:r>
              <a:rPr lang="tr-TR" dirty="0" smtClean="0"/>
              <a:t>istatistiklere göre ortalama etkileşim oranı  10.000  ve &lt;100.000  arası takipçide %2.4 </a:t>
            </a:r>
            <a:r>
              <a:rPr lang="tr-TR" dirty="0"/>
              <a:t>’tür. </a:t>
            </a:r>
            <a:r>
              <a:rPr lang="tr-TR" dirty="0" smtClean="0"/>
              <a:t> </a:t>
            </a:r>
            <a:endParaRPr lang="tr-TR" dirty="0" smtClean="0"/>
          </a:p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>
                <a:hlinkClick r:id="rId6"/>
              </a:rPr>
              <a:t>1.Kaynak linki için tıklayınız.</a:t>
            </a:r>
            <a:endParaRPr lang="tr-TR" sz="1600" dirty="0"/>
          </a:p>
        </p:txBody>
      </p:sp>
      <p:sp>
        <p:nvSpPr>
          <p:cNvPr id="4" name="5-Nokta Yıldız 3"/>
          <p:cNvSpPr/>
          <p:nvPr/>
        </p:nvSpPr>
        <p:spPr>
          <a:xfrm>
            <a:off x="1264331" y="3830249"/>
            <a:ext cx="96789" cy="1030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Nokta Yıldız 13"/>
          <p:cNvSpPr/>
          <p:nvPr/>
        </p:nvSpPr>
        <p:spPr>
          <a:xfrm>
            <a:off x="7672005" y="2846750"/>
            <a:ext cx="96789" cy="1030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09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3080457" y="500167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HEDEF KİTLE</a:t>
            </a:r>
            <a:endParaRPr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9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14</a:t>
            </a:fld>
            <a:endParaRPr lang="en" b="1" dirty="0"/>
          </a:p>
        </p:txBody>
      </p:sp>
      <p:sp>
        <p:nvSpPr>
          <p:cNvPr id="11" name="Google Shape;203;p17"/>
          <p:cNvSpPr txBox="1">
            <a:spLocks/>
          </p:cNvSpPr>
          <p:nvPr/>
        </p:nvSpPr>
        <p:spPr>
          <a:xfrm>
            <a:off x="748342" y="4444676"/>
            <a:ext cx="7212010" cy="5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>
                <a:hlinkClick r:id="rId5"/>
              </a:rPr>
              <a:t>2. Kaynak linki için tıklayınız.</a:t>
            </a:r>
          </a:p>
          <a:p>
            <a:pPr marL="558800" lvl="1" indent="0">
              <a:spcBef>
                <a:spcPts val="600"/>
              </a:spcBef>
              <a:buNone/>
            </a:pPr>
            <a:endParaRPr lang="tr-TR" sz="1600" dirty="0"/>
          </a:p>
        </p:txBody>
      </p:sp>
      <p:sp>
        <p:nvSpPr>
          <p:cNvPr id="12" name="Google Shape;203;p17"/>
          <p:cNvSpPr txBox="1">
            <a:spLocks noGrp="1"/>
          </p:cNvSpPr>
          <p:nvPr>
            <p:ph type="body" idx="1"/>
          </p:nvPr>
        </p:nvSpPr>
        <p:spPr>
          <a:xfrm>
            <a:off x="501560" y="1048116"/>
            <a:ext cx="7704856" cy="123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/>
              <a:t>	Planet </a:t>
            </a:r>
            <a:r>
              <a:rPr lang="tr-TR" dirty="0" err="1" smtClean="0"/>
              <a:t>Canoe</a:t>
            </a:r>
            <a:r>
              <a:rPr lang="tr-TR" dirty="0" smtClean="0"/>
              <a:t> hesabı 25.000 takipçiyi aştığı için </a:t>
            </a:r>
            <a:r>
              <a:rPr lang="tr-TR" dirty="0" err="1" smtClean="0"/>
              <a:t>instagram</a:t>
            </a:r>
            <a:r>
              <a:rPr lang="tr-TR" dirty="0" smtClean="0"/>
              <a:t> raporlarına erişimi kısıtlıdır. Ücretli raporlar ile daha sağlıklı bilgilere ulaşılabilir. Takipçi sayısını göz önüne alarak, </a:t>
            </a:r>
            <a:r>
              <a:rPr lang="tr-TR" dirty="0" err="1" smtClean="0"/>
              <a:t>instagramın</a:t>
            </a:r>
            <a:r>
              <a:rPr lang="tr-TR" dirty="0" smtClean="0"/>
              <a:t> kullanıcı verilerini istatiksel olarak genellersek proje hedef kitle grafikleri : </a:t>
            </a:r>
            <a:endParaRPr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04" y="2763025"/>
            <a:ext cx="2566219" cy="15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02" y="2718517"/>
            <a:ext cx="2563184" cy="155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dirty="0">
                <a:solidFill>
                  <a:srgbClr val="3796BF"/>
                </a:solidFill>
              </a:rPr>
              <a:t>6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MEDYA GÜCÜ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tr-TR" dirty="0" smtClean="0"/>
              <a:t>Projemi Geniş Kitlelere Ulaştırmak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5" y="0"/>
            <a:ext cx="9144000" cy="5143500"/>
          </a:xfrm>
          <a:prstGeom prst="rect">
            <a:avLst/>
          </a:prstGeom>
        </p:spPr>
      </p:pic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3080457" y="665167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MEDYA GÜCÜ</a:t>
            </a:r>
            <a:endParaRPr dirty="0"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323529" y="1203599"/>
            <a:ext cx="5472607" cy="36724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/>
              <a:t>	Sosyal medya yönetimini sosyal medya hesabı açmaktan farklı görmekteyim. Bu sebeple sponsorum olacak firmayla inşa edeceğim bir çalışma olacaktır. Profesyonel olması için bütçeme dahil ettiğim aşamalardan bazıları aşağıdadır : </a:t>
            </a:r>
          </a:p>
          <a:p>
            <a:pPr marL="558800" lvl="1" indent="0">
              <a:spcBef>
                <a:spcPts val="600"/>
              </a:spcBef>
              <a:buNone/>
            </a:pPr>
            <a:r>
              <a:rPr lang="tr-TR" dirty="0">
                <a:hlinkClick r:id="rId4"/>
              </a:rPr>
              <a:t>http://tekdogan.com</a:t>
            </a:r>
            <a:endParaRPr lang="tr-TR" dirty="0" smtClean="0"/>
          </a:p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/>
              <a:t>Site </a:t>
            </a:r>
            <a:r>
              <a:rPr lang="tr-TR" dirty="0"/>
              <a:t>domain adresi satın </a:t>
            </a:r>
            <a:r>
              <a:rPr lang="tr-TR" dirty="0" smtClean="0"/>
              <a:t>alma </a:t>
            </a:r>
          </a:p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/>
              <a:t>Tüm </a:t>
            </a:r>
            <a:r>
              <a:rPr lang="tr-TR" dirty="0"/>
              <a:t>sosyal medya hesaplarının </a:t>
            </a:r>
            <a:r>
              <a:rPr lang="tr-TR" dirty="0" smtClean="0"/>
              <a:t>açılması </a:t>
            </a:r>
          </a:p>
          <a:p>
            <a:pPr marL="558800" lvl="1" indent="0">
              <a:spcBef>
                <a:spcPts val="600"/>
              </a:spcBef>
              <a:buNone/>
            </a:pPr>
            <a:r>
              <a:rPr lang="tr-TR" dirty="0" smtClean="0"/>
              <a:t>Sosyal </a:t>
            </a:r>
            <a:r>
              <a:rPr lang="tr-TR" dirty="0"/>
              <a:t>medya hesapları ve site </a:t>
            </a:r>
            <a:r>
              <a:rPr lang="tr-TR" dirty="0" smtClean="0"/>
              <a:t>bağlantısı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9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16</a:t>
            </a:fld>
            <a:endParaRPr lang="en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"/>
          <a:stretch/>
        </p:blipFill>
        <p:spPr>
          <a:xfrm>
            <a:off x="3275857" y="1035698"/>
            <a:ext cx="5868144" cy="4466667"/>
          </a:xfrm>
          <a:prstGeom prst="rect">
            <a:avLst/>
          </a:prstGeom>
        </p:spPr>
      </p:pic>
      <p:sp>
        <p:nvSpPr>
          <p:cNvPr id="4" name="Akış Çizelgesi: Bağlayıcı 3"/>
          <p:cNvSpPr/>
          <p:nvPr/>
        </p:nvSpPr>
        <p:spPr>
          <a:xfrm>
            <a:off x="841667" y="3787619"/>
            <a:ext cx="72008" cy="72008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607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kış Çizelgesi: Bağlayıcı 15"/>
          <p:cNvSpPr/>
          <p:nvPr/>
        </p:nvSpPr>
        <p:spPr>
          <a:xfrm>
            <a:off x="841667" y="4187402"/>
            <a:ext cx="72008" cy="72008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607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kış Çizelgesi: Bağlayıcı 16"/>
          <p:cNvSpPr/>
          <p:nvPr/>
        </p:nvSpPr>
        <p:spPr>
          <a:xfrm>
            <a:off x="829093" y="4547442"/>
            <a:ext cx="72008" cy="72008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rgbClr val="607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9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dirty="0" smtClean="0">
                <a:solidFill>
                  <a:srgbClr val="3796BF"/>
                </a:solidFill>
              </a:rPr>
              <a:t>7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SPONSORLUK HAKLARI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tr-TR" dirty="0" smtClean="0"/>
              <a:t>Nakdi Sponsorumun Hakları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22" y="2859782"/>
            <a:ext cx="2274378" cy="2274378"/>
          </a:xfrm>
          <a:prstGeom prst="rect">
            <a:avLst/>
          </a:prstGeom>
        </p:spPr>
      </p:pic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2555776" y="392286"/>
            <a:ext cx="6356989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SPONSORLUK HAKLARI</a:t>
            </a:r>
            <a:endParaRPr dirty="0"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719020" y="832707"/>
            <a:ext cx="7704856" cy="123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 smtClean="0"/>
              <a:t>Tüm </a:t>
            </a:r>
            <a:r>
              <a:rPr lang="tr-TR" dirty="0"/>
              <a:t>mecralarda logo bulundurma </a:t>
            </a:r>
            <a:r>
              <a:rPr lang="tr-TR" dirty="0" smtClean="0"/>
              <a:t>hakkı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Her türlü stant açma ve etkinlik </a:t>
            </a:r>
            <a:r>
              <a:rPr lang="tr-TR" dirty="0" smtClean="0"/>
              <a:t>düzenleme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Aktivite alanında satış </a:t>
            </a:r>
            <a:r>
              <a:rPr lang="tr-TR" dirty="0" smtClean="0"/>
              <a:t>yapabilme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Proje logolu promosyon </a:t>
            </a:r>
            <a:r>
              <a:rPr lang="tr-TR" dirty="0" smtClean="0"/>
              <a:t>malzeme/</a:t>
            </a:r>
            <a:r>
              <a:rPr lang="tr-TR" dirty="0" err="1" smtClean="0"/>
              <a:t>materyelleri</a:t>
            </a:r>
            <a:r>
              <a:rPr lang="tr-TR" dirty="0" smtClean="0"/>
              <a:t> </a:t>
            </a:r>
            <a:r>
              <a:rPr lang="tr-TR" dirty="0"/>
              <a:t>üretim </a:t>
            </a:r>
            <a:r>
              <a:rPr lang="tr-TR" dirty="0" smtClean="0"/>
              <a:t>hakkı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Etkinliği sosyal medyada canlı yayın </a:t>
            </a:r>
            <a:r>
              <a:rPr lang="tr-TR" dirty="0" smtClean="0"/>
              <a:t>yapma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Dijitalde kullanılacak görsellerin çekilmesi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Dijital görsellerde kullanılacak etiketlerin (</a:t>
            </a:r>
            <a:r>
              <a:rPr lang="tr-TR" dirty="0" err="1"/>
              <a:t>hashtags</a:t>
            </a:r>
            <a:r>
              <a:rPr lang="tr-TR" dirty="0" smtClean="0"/>
              <a:t>) </a:t>
            </a:r>
          </a:p>
          <a:p>
            <a:pPr marL="558800" lvl="2" indent="0">
              <a:spcBef>
                <a:spcPts val="600"/>
              </a:spcBef>
              <a:buNone/>
            </a:pPr>
            <a:r>
              <a:rPr lang="tr-TR" dirty="0"/>
              <a:t>	</a:t>
            </a:r>
            <a:r>
              <a:rPr lang="tr-TR" dirty="0" smtClean="0"/>
              <a:t>sponsor tarafından belirlenmesi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Kendi adına ödül verme </a:t>
            </a:r>
            <a:r>
              <a:rPr lang="tr-TR" dirty="0" smtClean="0"/>
              <a:t>yetkisi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Belli sayıda bilet ve davetiye hakkına </a:t>
            </a:r>
            <a:r>
              <a:rPr lang="tr-TR" dirty="0" smtClean="0"/>
              <a:t>sahip</a:t>
            </a:r>
          </a:p>
          <a:p>
            <a:pPr marL="914400" lvl="2">
              <a:spcBef>
                <a:spcPts val="600"/>
              </a:spcBef>
              <a:buFont typeface="Roboto Condensed"/>
              <a:buChar char="»"/>
            </a:pPr>
            <a:r>
              <a:rPr lang="tr-TR" dirty="0"/>
              <a:t>S</a:t>
            </a:r>
            <a:r>
              <a:rPr lang="tr-TR" dirty="0" smtClean="0"/>
              <a:t>özleşmede detaylı belirlenecek diğer maddeler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9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18</a:t>
            </a:fld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8634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dirty="0" smtClean="0">
                <a:solidFill>
                  <a:srgbClr val="3796BF"/>
                </a:solidFill>
              </a:rPr>
              <a:t>8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PROJE BÜTÇESİ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tr-TR" dirty="0" smtClean="0"/>
              <a:t>Projem İçin Gerekli Maddi Destek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9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sp>
        <p:nvSpPr>
          <p:cNvPr id="181" name="Google Shape;181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811675"/>
            <a:ext cx="4924200" cy="71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 dirty="0" smtClean="0">
                <a:solidFill>
                  <a:srgbClr val="FF9900"/>
                </a:solidFill>
              </a:rPr>
              <a:t>MERHABA</a:t>
            </a:r>
            <a:endParaRPr sz="6000" dirty="0">
              <a:solidFill>
                <a:srgbClr val="FF9900"/>
              </a:solidFill>
            </a:endParaRPr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423060"/>
            <a:ext cx="7812434" cy="19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3600" b="1" dirty="0" smtClean="0">
                <a:solidFill>
                  <a:srgbClr val="3796BF"/>
                </a:solidFill>
              </a:rPr>
              <a:t>Ben Doğan TEK</a:t>
            </a:r>
            <a:endParaRPr sz="3600" b="1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smtClean="0"/>
              <a:t>1965 yılında Bursa’nın Mustafakemalpaşa ilçesinde doğdum. 30 yıldır ekstrem sporlarla (dağ tırmanışları, paraşütle atlama, mağaracılık gibi) yakından ilgilenmekteyim. Bunun son 15 yılında profesyonel kano kayak yaptım ve yapmaya devam ediyorum.</a:t>
            </a:r>
            <a:endParaRPr sz="3600" b="1" dirty="0"/>
          </a:p>
        </p:txBody>
      </p:sp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8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2</a:t>
            </a:fld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5" y="6875"/>
            <a:ext cx="9144000" cy="51435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2864"/>
            <a:ext cx="4192760" cy="2191521"/>
          </a:xfrm>
          <a:prstGeom prst="rect">
            <a:avLst/>
          </a:prstGeom>
        </p:spPr>
      </p:pic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2987088" y="627534"/>
            <a:ext cx="2711344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PROJE BÜTÇESİ</a:t>
            </a:r>
            <a:endParaRPr dirty="0"/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744725" y="2096976"/>
            <a:ext cx="2016224" cy="123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tr-TR" sz="2400" dirty="0" smtClean="0"/>
              <a:t>    Bütçe :</a:t>
            </a:r>
          </a:p>
          <a:p>
            <a:pPr marL="101600" indent="0">
              <a:buNone/>
            </a:pPr>
            <a:r>
              <a:rPr lang="tr-TR" sz="2400" dirty="0" smtClean="0"/>
              <a:t>150.000 TL</a:t>
            </a:r>
          </a:p>
          <a:p>
            <a:pPr marL="101600" indent="0">
              <a:buNone/>
            </a:pPr>
            <a:endParaRPr lang="tr-TR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9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20</a:t>
            </a:fld>
            <a:endParaRPr lang="en" b="1" dirty="0"/>
          </a:p>
        </p:txBody>
      </p:sp>
      <p:sp>
        <p:nvSpPr>
          <p:cNvPr id="11" name="Google Shape;203;p17"/>
          <p:cNvSpPr txBox="1">
            <a:spLocks/>
          </p:cNvSpPr>
          <p:nvPr/>
        </p:nvSpPr>
        <p:spPr>
          <a:xfrm>
            <a:off x="5031778" y="1890968"/>
            <a:ext cx="4352847" cy="123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01600" indent="0" algn="ctr">
              <a:buFont typeface="Roboto Condensed"/>
              <a:buNone/>
            </a:pPr>
            <a:r>
              <a:rPr lang="tr-TR" sz="2400" dirty="0" err="1"/>
              <a:t>O</a:t>
            </a:r>
            <a:r>
              <a:rPr lang="tr-TR" sz="2400" dirty="0" err="1" smtClean="0"/>
              <a:t>zel</a:t>
            </a:r>
            <a:r>
              <a:rPr lang="tr-TR" sz="2400" dirty="0" smtClean="0"/>
              <a:t> Spor Sponsorluğu</a:t>
            </a:r>
          </a:p>
          <a:p>
            <a:pPr marL="101600" indent="0" algn="ctr">
              <a:buFont typeface="Roboto Condensed"/>
              <a:buNone/>
            </a:pPr>
            <a:r>
              <a:rPr lang="tr-TR" sz="2400" dirty="0" smtClean="0"/>
              <a:t> &amp; </a:t>
            </a:r>
          </a:p>
          <a:p>
            <a:pPr marL="101600" indent="0" algn="ctr">
              <a:buFont typeface="Roboto Condensed"/>
              <a:buNone/>
            </a:pPr>
            <a:r>
              <a:rPr lang="tr-TR" sz="2400" dirty="0" smtClean="0"/>
              <a:t>Ana Sponsorluk</a:t>
            </a:r>
          </a:p>
          <a:p>
            <a:pPr marL="101600" indent="0" algn="ctr">
              <a:buFont typeface="Roboto Condensed"/>
              <a:buNone/>
            </a:pPr>
            <a:endParaRPr lang="tr-TR" dirty="0" smtClean="0"/>
          </a:p>
          <a:p>
            <a:pPr marL="101600" indent="0" algn="ctr">
              <a:buFont typeface="Roboto Condensed"/>
              <a:buNone/>
            </a:pPr>
            <a:r>
              <a:rPr lang="tr-TR" dirty="0" smtClean="0"/>
              <a:t> </a:t>
            </a:r>
          </a:p>
          <a:p>
            <a:pPr marL="101600" indent="0">
              <a:buFont typeface="Roboto Condensed"/>
              <a:buNone/>
            </a:pPr>
            <a:endParaRPr lang="tr-TR" dirty="0"/>
          </a:p>
        </p:txBody>
      </p:sp>
      <p:sp>
        <p:nvSpPr>
          <p:cNvPr id="12" name="Google Shape;203;p17"/>
          <p:cNvSpPr txBox="1">
            <a:spLocks/>
          </p:cNvSpPr>
          <p:nvPr/>
        </p:nvSpPr>
        <p:spPr>
          <a:xfrm>
            <a:off x="1008527" y="4371950"/>
            <a:ext cx="4381636" cy="61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01600" indent="0">
              <a:buFont typeface="Roboto Condensed"/>
              <a:buNone/>
            </a:pPr>
            <a:r>
              <a:rPr lang="tr-TR" dirty="0" smtClean="0"/>
              <a:t>(Detay : Yolculuk İhtiyaçları Sayfası )</a:t>
            </a:r>
          </a:p>
        </p:txBody>
      </p:sp>
      <p:sp>
        <p:nvSpPr>
          <p:cNvPr id="13" name="Google Shape;203;p17"/>
          <p:cNvSpPr txBox="1">
            <a:spLocks/>
          </p:cNvSpPr>
          <p:nvPr/>
        </p:nvSpPr>
        <p:spPr>
          <a:xfrm>
            <a:off x="5723033" y="1664757"/>
            <a:ext cx="432048" cy="617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101600" indent="0" algn="ctr">
              <a:buFont typeface="Roboto Condensed"/>
              <a:buNone/>
            </a:pPr>
            <a:r>
              <a:rPr lang="tr-TR" dirty="0" smtClean="0"/>
              <a:t>..</a:t>
            </a:r>
          </a:p>
          <a:p>
            <a:pPr marL="101600" indent="0" algn="ctr">
              <a:buFont typeface="Roboto Condensed"/>
              <a:buNone/>
            </a:pPr>
            <a:endParaRPr lang="tr-TR" sz="2400" dirty="0" smtClean="0"/>
          </a:p>
          <a:p>
            <a:pPr marL="101600" indent="0" algn="ctr">
              <a:buFont typeface="Roboto Condensed"/>
              <a:buNone/>
            </a:pPr>
            <a:r>
              <a:rPr lang="tr-TR" sz="2400" dirty="0" smtClean="0"/>
              <a:t> </a:t>
            </a:r>
          </a:p>
          <a:p>
            <a:pPr marL="101600" indent="0">
              <a:buFont typeface="Roboto Condensed"/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84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dirty="0">
                <a:solidFill>
                  <a:srgbClr val="3796BF"/>
                </a:solidFill>
              </a:rPr>
              <a:t>9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İLETİŞİM BİLGİLERİ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tr-TR" dirty="0" smtClean="0"/>
              <a:t>Yetkili Kişi İletişim Bilgileri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7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2771800" y="665167"/>
            <a:ext cx="6068957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İLETİŞİM BİLGİLERİ</a:t>
            </a:r>
            <a:endParaRPr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9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22</a:t>
            </a:fld>
            <a:endParaRPr lang="en" b="1" dirty="0"/>
          </a:p>
        </p:txBody>
      </p:sp>
      <p:sp>
        <p:nvSpPr>
          <p:cNvPr id="11" name="Google Shape;182;p14"/>
          <p:cNvSpPr txBox="1">
            <a:spLocks/>
          </p:cNvSpPr>
          <p:nvPr/>
        </p:nvSpPr>
        <p:spPr>
          <a:xfrm>
            <a:off x="755576" y="1707654"/>
            <a:ext cx="7416824" cy="1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»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B5D9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⋄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●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○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896"/>
              </a:buClr>
              <a:buSzPts val="2000"/>
              <a:buFont typeface="Roboto Condensed"/>
              <a:buChar char="■"/>
              <a:defRPr sz="2000" b="0" i="0" u="none" strike="noStrike" cap="none">
                <a:solidFill>
                  <a:srgbClr val="60789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tr-TR" dirty="0" smtClean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smtClean="0"/>
              <a:t>Cep No : +90 536 740 27 28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smtClean="0"/>
              <a:t>Mail : </a:t>
            </a:r>
            <a:r>
              <a:rPr lang="tr-TR" dirty="0"/>
              <a:t>dogantek994@gmail.com </a:t>
            </a:r>
            <a:endParaRPr lang="tr-TR" dirty="0" smtClean="0"/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 smtClean="0"/>
              <a:t>Adres : </a:t>
            </a:r>
            <a:r>
              <a:rPr lang="tr-TR" dirty="0"/>
              <a:t>Atatürk Mah. Karaağaç Sok. No:2 Kat:2 </a:t>
            </a:r>
            <a:r>
              <a:rPr lang="tr-TR" dirty="0" smtClean="0"/>
              <a:t>				   Mustafakemalpaşa </a:t>
            </a:r>
            <a:r>
              <a:rPr lang="tr-TR" dirty="0"/>
              <a:t>/ Bursa</a:t>
            </a:r>
            <a:endParaRPr lang="tr-TR" sz="3600" b="1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71" y="3669105"/>
            <a:ext cx="3046720" cy="14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TEŞEKKÜRLER</a:t>
            </a:r>
            <a:endParaRPr dirty="0"/>
          </a:p>
        </p:txBody>
      </p:sp>
      <p:sp>
        <p:nvSpPr>
          <p:cNvPr id="3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1259632" y="1203598"/>
            <a:ext cx="7848872" cy="1368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tr-TR" dirty="0" smtClean="0"/>
              <a:t>“Sınırlar </a:t>
            </a:r>
            <a:r>
              <a:rPr lang="tr-TR" dirty="0"/>
              <a:t>zihindedir. </a:t>
            </a:r>
            <a:endParaRPr lang="tr-TR" dirty="0" smtClean="0"/>
          </a:p>
          <a:p>
            <a:pPr fontAlgn="base"/>
            <a:r>
              <a:rPr lang="tr-TR" dirty="0" smtClean="0"/>
              <a:t>  Zihniniz </a:t>
            </a:r>
            <a:r>
              <a:rPr lang="tr-TR" dirty="0"/>
              <a:t>bir şeyi başaracağını </a:t>
            </a:r>
            <a:r>
              <a:rPr lang="tr-TR" dirty="0" smtClean="0"/>
              <a:t>görebildiği sürece </a:t>
            </a:r>
            <a:r>
              <a:rPr lang="tr-TR" dirty="0" err="1" smtClean="0"/>
              <a:t>herşeyi</a:t>
            </a:r>
            <a:r>
              <a:rPr lang="tr-TR" dirty="0" smtClean="0"/>
              <a:t> yapabilirsiniz, </a:t>
            </a:r>
          </a:p>
          <a:p>
            <a:pPr fontAlgn="base"/>
            <a:r>
              <a:rPr lang="tr-TR" dirty="0" smtClean="0"/>
              <a:t>  yeter </a:t>
            </a:r>
            <a:r>
              <a:rPr lang="tr-TR" dirty="0"/>
              <a:t>ki %100 inanın.”</a:t>
            </a:r>
          </a:p>
          <a:p>
            <a:pPr fontAlgn="base"/>
            <a:r>
              <a:rPr lang="tr-TR" dirty="0" smtClean="0"/>
              <a:t>					Arnold </a:t>
            </a:r>
            <a:r>
              <a:rPr lang="tr-TR" dirty="0" err="1"/>
              <a:t>Schwarzenegger</a:t>
            </a:r>
            <a:r>
              <a:rPr lang="tr-TR" dirty="0"/>
              <a:t> </a:t>
            </a:r>
          </a:p>
          <a:p>
            <a:pPr marL="0" lv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88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1031425" y="1424725"/>
            <a:ext cx="5760300" cy="6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AFRİKA KANO YOLCULUĞUM</a:t>
            </a:r>
            <a:endParaRPr dirty="0"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2"/>
          </p:nvPr>
        </p:nvSpPr>
        <p:spPr>
          <a:xfrm>
            <a:off x="3995774" y="2212075"/>
            <a:ext cx="2796000" cy="20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200" b="1" dirty="0" smtClean="0">
                <a:solidFill>
                  <a:srgbClr val="3796BF"/>
                </a:solidFill>
              </a:rPr>
              <a:t>TÜRKİYE’DEKİ ROTALARIM</a:t>
            </a:r>
            <a:endParaRPr sz="120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200" dirty="0" smtClean="0"/>
              <a:t>Türkiye’ye döndükten sonra kano yolculuğu yapmaya devam ettim. </a:t>
            </a:r>
            <a:endParaRPr lang="tr-TR" sz="12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200" dirty="0"/>
              <a:t>Ege Denizi ve Marmara Denizi’nde kano yolculukları yapıyorum.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1031425" y="2212075"/>
            <a:ext cx="2796000" cy="20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200" b="1" dirty="0" smtClean="0">
                <a:solidFill>
                  <a:srgbClr val="3796BF"/>
                </a:solidFill>
              </a:rPr>
              <a:t>HADİ BAŞLAYALIM</a:t>
            </a:r>
            <a:endParaRPr sz="120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1200" dirty="0" smtClean="0"/>
              <a:t>Maceracı ruha sahip biriyim. 2005 – 2015 yılları arasında Fas’ta </a:t>
            </a:r>
            <a:r>
              <a:rPr lang="tr-TR" sz="1200" dirty="0" err="1" smtClean="0"/>
              <a:t>Kazablanka’da</a:t>
            </a:r>
            <a:r>
              <a:rPr lang="tr-TR" sz="1200" dirty="0" smtClean="0"/>
              <a:t> yaşadım. Burada yaşadığım süre boyunca Atlantik Okyanusu’nda kısa ve uzun rotalarda kano yolculukları yaptım.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12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3</a:t>
            </a:fld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 dirty="0">
                <a:solidFill>
                  <a:srgbClr val="3796BF"/>
                </a:solidFill>
              </a:rPr>
              <a:t>1.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YOLCULUK TAKVİMİ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Afrika’daki Kano Yolculuğumun Zaman Planı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08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40" y="108651"/>
            <a:ext cx="6713850" cy="2955731"/>
          </a:xfrm>
          <a:prstGeom prst="rect">
            <a:avLst/>
          </a:prstGeom>
        </p:spPr>
      </p:pic>
      <p:sp>
        <p:nvSpPr>
          <p:cNvPr id="196" name="Google Shape;196;p16"/>
          <p:cNvSpPr txBox="1">
            <a:spLocks noGrp="1"/>
          </p:cNvSpPr>
          <p:nvPr>
            <p:ph type="body" idx="1"/>
          </p:nvPr>
        </p:nvSpPr>
        <p:spPr>
          <a:xfrm>
            <a:off x="1395310" y="3312455"/>
            <a:ext cx="8532440" cy="11635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Yolculuk başlangıcı 2020 yılının Eylül ayında </a:t>
            </a:r>
            <a:r>
              <a:rPr lang="tr-TR" sz="2200" dirty="0" err="1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Kazablanka</a:t>
            </a:r>
            <a:endParaRPr lang="tr-TR" sz="2200" dirty="0" smtClean="0">
              <a:solidFill>
                <a:srgbClr val="607896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2021 Q1 (ilk çeyrek) sonunda Nijerya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2022  Q1’de Namibya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2023 Q1’de Tanzanya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Yolculuk bitişi 2023 yılının Eylül ayında Somali </a:t>
            </a:r>
          </a:p>
        </p:txBody>
      </p:sp>
      <p:sp>
        <p:nvSpPr>
          <p:cNvPr id="11" name="Google Shape;196;p16"/>
          <p:cNvSpPr txBox="1">
            <a:spLocks/>
          </p:cNvSpPr>
          <p:nvPr/>
        </p:nvSpPr>
        <p:spPr>
          <a:xfrm>
            <a:off x="1418475" y="475282"/>
            <a:ext cx="1656184" cy="54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Eylül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Google Shape;196;p16"/>
          <p:cNvSpPr txBox="1">
            <a:spLocks/>
          </p:cNvSpPr>
          <p:nvPr/>
        </p:nvSpPr>
        <p:spPr>
          <a:xfrm>
            <a:off x="1509325" y="1433698"/>
            <a:ext cx="720080" cy="40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Google Shape;196;p16"/>
          <p:cNvSpPr txBox="1">
            <a:spLocks/>
          </p:cNvSpPr>
          <p:nvPr/>
        </p:nvSpPr>
        <p:spPr>
          <a:xfrm>
            <a:off x="2145802" y="1362000"/>
            <a:ext cx="1656184" cy="54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Google Shape;196;p16"/>
          <p:cNvSpPr txBox="1">
            <a:spLocks/>
          </p:cNvSpPr>
          <p:nvPr/>
        </p:nvSpPr>
        <p:spPr>
          <a:xfrm>
            <a:off x="3601162" y="1389142"/>
            <a:ext cx="1016423" cy="48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2022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Google Shape;196;p16"/>
          <p:cNvSpPr txBox="1">
            <a:spLocks/>
          </p:cNvSpPr>
          <p:nvPr/>
        </p:nvSpPr>
        <p:spPr>
          <a:xfrm>
            <a:off x="4842306" y="1457160"/>
            <a:ext cx="687500" cy="35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Google Shape;196;p16"/>
          <p:cNvSpPr txBox="1">
            <a:spLocks/>
          </p:cNvSpPr>
          <p:nvPr/>
        </p:nvSpPr>
        <p:spPr>
          <a:xfrm>
            <a:off x="2527560" y="2200141"/>
            <a:ext cx="1656184" cy="54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Q1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Google Shape;196;p16"/>
          <p:cNvSpPr txBox="1">
            <a:spLocks/>
          </p:cNvSpPr>
          <p:nvPr/>
        </p:nvSpPr>
        <p:spPr>
          <a:xfrm>
            <a:off x="3631802" y="502707"/>
            <a:ext cx="1656184" cy="54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Q1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Google Shape;196;p16"/>
          <p:cNvSpPr txBox="1">
            <a:spLocks/>
          </p:cNvSpPr>
          <p:nvPr/>
        </p:nvSpPr>
        <p:spPr>
          <a:xfrm>
            <a:off x="4737359" y="2215843"/>
            <a:ext cx="1656184" cy="54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Q1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24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5</a:t>
            </a:fld>
            <a:endParaRPr lang="en" b="1" dirty="0"/>
          </a:p>
        </p:txBody>
      </p:sp>
      <p:sp>
        <p:nvSpPr>
          <p:cNvPr id="25" name="Google Shape;196;p16"/>
          <p:cNvSpPr txBox="1">
            <a:spLocks/>
          </p:cNvSpPr>
          <p:nvPr/>
        </p:nvSpPr>
        <p:spPr>
          <a:xfrm>
            <a:off x="5870684" y="475485"/>
            <a:ext cx="1656184" cy="54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»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⋄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●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○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96BF"/>
              </a:buClr>
              <a:buSzPts val="2400"/>
              <a:buFont typeface="Oswald"/>
              <a:buChar char="■"/>
              <a:defRPr sz="2400" b="0" i="0" u="none" strike="noStrike" cap="none">
                <a:solidFill>
                  <a:srgbClr val="3796B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Font typeface="Oswald"/>
              <a:buNone/>
            </a:pPr>
            <a:r>
              <a:rPr lang="tr-T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Eylül</a:t>
            </a:r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dirty="0" smtClean="0">
                <a:solidFill>
                  <a:srgbClr val="3796BF"/>
                </a:solidFill>
              </a:rPr>
              <a:t>2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YOLCULUK ROTASI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Afrika’da Dolaşacağım Ülkeler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4900">
            <a:off x="6353633" y="4484796"/>
            <a:ext cx="506916" cy="506916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2334">
            <a:off x="7956256" y="1982447"/>
            <a:ext cx="506916" cy="5069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9025">
            <a:off x="4608005" y="211130"/>
            <a:ext cx="504056" cy="504056"/>
          </a:xfrm>
          <a:prstGeom prst="rect">
            <a:avLst/>
          </a:prstGeom>
        </p:spPr>
      </p:pic>
      <p:sp>
        <p:nvSpPr>
          <p:cNvPr id="196" name="Google Shape;196;p16"/>
          <p:cNvSpPr txBox="1">
            <a:spLocks noGrp="1"/>
          </p:cNvSpPr>
          <p:nvPr>
            <p:ph type="body" idx="1"/>
          </p:nvPr>
        </p:nvSpPr>
        <p:spPr>
          <a:xfrm>
            <a:off x="323528" y="2454314"/>
            <a:ext cx="3498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Afrika kıtasında 13.000 dm (yaklaşık 20.000 km) ve okyanusa kıyısı olan 20’den fazla ülkeyi dolaşacağım. Fas </a:t>
            </a:r>
            <a:r>
              <a:rPr lang="tr-TR" sz="2200" dirty="0" err="1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Kazablanka’dan</a:t>
            </a: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 başlayacak yolculuğumu Ümit Burnunu geçerek Somali’de sonlandıracağım.</a:t>
            </a:r>
            <a:endParaRPr sz="2200" dirty="0">
              <a:solidFill>
                <a:srgbClr val="607896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6369">
            <a:off x="4015264" y="1996364"/>
            <a:ext cx="506916" cy="50691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4166">
            <a:off x="3788205" y="1163509"/>
            <a:ext cx="506916" cy="5069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3589">
            <a:off x="4074139" y="549169"/>
            <a:ext cx="506916" cy="50691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1975">
            <a:off x="4790124" y="2318291"/>
            <a:ext cx="506916" cy="506916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2234">
            <a:off x="5469074" y="2721127"/>
            <a:ext cx="506916" cy="50691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3176">
            <a:off x="5505891" y="3460219"/>
            <a:ext cx="506916" cy="50691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3176">
            <a:off x="5611568" y="4143726"/>
            <a:ext cx="506916" cy="50691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3892">
            <a:off x="7059047" y="4298870"/>
            <a:ext cx="506916" cy="50691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7090">
            <a:off x="7629740" y="3488913"/>
            <a:ext cx="506916" cy="506916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7090">
            <a:off x="7918541" y="2766593"/>
            <a:ext cx="506916" cy="50691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64" y="91624"/>
            <a:ext cx="4731294" cy="4725381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28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7</a:t>
            </a:fld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dirty="0" smtClean="0">
                <a:solidFill>
                  <a:srgbClr val="3796BF"/>
                </a:solidFill>
              </a:rPr>
              <a:t>3</a:t>
            </a:r>
            <a:r>
              <a:rPr lang="en" sz="7200" b="0" dirty="0" smtClean="0">
                <a:solidFill>
                  <a:srgbClr val="3796BF"/>
                </a:solidFill>
              </a:rPr>
              <a:t>.</a:t>
            </a:r>
            <a:endParaRPr sz="7200" b="0" dirty="0">
              <a:solidFill>
                <a:srgbClr val="3796B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YOLCULUK İHTİYAÇLARI</a:t>
            </a:r>
            <a:endParaRPr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K</a:t>
            </a:r>
            <a:r>
              <a:rPr lang="tr-TR" dirty="0" smtClean="0"/>
              <a:t>ano Ekipmanları ve Yaşamsal </a:t>
            </a:r>
            <a:r>
              <a:rPr lang="tr-TR" dirty="0"/>
              <a:t>G</a:t>
            </a:r>
            <a:r>
              <a:rPr lang="tr-TR" dirty="0" smtClean="0"/>
              <a:t>ereksinimler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0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5"/>
            <a:ext cx="9144000" cy="51435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2534">
            <a:off x="3799318" y="1665016"/>
            <a:ext cx="2495699" cy="2495699"/>
          </a:xfrm>
          <a:prstGeom prst="rect">
            <a:avLst/>
          </a:prstGeom>
        </p:spPr>
      </p:pic>
      <p:sp>
        <p:nvSpPr>
          <p:cNvPr id="196" name="Google Shape;196;p16"/>
          <p:cNvSpPr txBox="1">
            <a:spLocks noGrp="1"/>
          </p:cNvSpPr>
          <p:nvPr>
            <p:ph type="body" idx="1"/>
          </p:nvPr>
        </p:nvSpPr>
        <p:spPr>
          <a:xfrm>
            <a:off x="179511" y="2499742"/>
            <a:ext cx="4571291" cy="7478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Bu yapacağım yolculuk Afrika kıtasında gerçekleşeceğinden dolayı bir ilk olacaktır. Afrika kıtasının zorlu rotasında ihtiyaç duyduklarım 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tr-TR" sz="2200" dirty="0" smtClean="0">
              <a:solidFill>
                <a:srgbClr val="607896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Kano ve teknolojik ekipmanlar (el </a:t>
            </a:r>
            <a:r>
              <a:rPr lang="tr-TR" sz="2200" dirty="0" err="1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gps</a:t>
            </a: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tr-TR" sz="2200" dirty="0" err="1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navigasyonu</a:t>
            </a: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tr-TR" sz="2200" dirty="0" err="1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go</a:t>
            </a: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tr-TR" sz="2200" dirty="0" err="1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pro</a:t>
            </a: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 kamera, çanta tipi güneş enerji paneli)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200" dirty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g</a:t>
            </a: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ıda ve </a:t>
            </a:r>
            <a:r>
              <a:rPr lang="tr-TR" sz="2200" dirty="0" err="1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barınma’dır</a:t>
            </a:r>
            <a:r>
              <a:rPr lang="tr-TR" sz="2200" dirty="0" smtClean="0">
                <a:solidFill>
                  <a:srgbClr val="607896"/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  <a:endParaRPr sz="2200" dirty="0">
              <a:solidFill>
                <a:srgbClr val="607896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81269"/>
            <a:ext cx="1022990" cy="747726"/>
          </a:xfrm>
          <a:prstGeom prst="rect">
            <a:avLst/>
          </a:prstGeom>
        </p:spPr>
      </p:pic>
      <p:sp>
        <p:nvSpPr>
          <p:cNvPr id="12" name="Google Shape;176;p13"/>
          <p:cNvSpPr txBox="1">
            <a:spLocks/>
          </p:cNvSpPr>
          <p:nvPr/>
        </p:nvSpPr>
        <p:spPr>
          <a:xfrm>
            <a:off x="8498234" y="19548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rgbClr val="4BB5D9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b="1" smtClean="0"/>
              <a:pPr/>
              <a:t>9</a:t>
            </a:fld>
            <a:endParaRPr lang="en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20" y="1004035"/>
            <a:ext cx="3643814" cy="37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442</Words>
  <Application>Microsoft Office PowerPoint</Application>
  <PresentationFormat>Ekran Gösterisi (16:9)</PresentationFormat>
  <Paragraphs>121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Oswald</vt:lpstr>
      <vt:lpstr>Roboto Condensed</vt:lpstr>
      <vt:lpstr>Wolsey template</vt:lpstr>
      <vt:lpstr>AFRİKA KANO YOLCULUĞUM</vt:lpstr>
      <vt:lpstr>MERHABA</vt:lpstr>
      <vt:lpstr>AFRİKA KANO YOLCULUĞUM</vt:lpstr>
      <vt:lpstr>1. YOLCULUK TAKVİMİ</vt:lpstr>
      <vt:lpstr>PowerPoint Sunusu</vt:lpstr>
      <vt:lpstr>2. YOLCULUK ROTASI</vt:lpstr>
      <vt:lpstr>PowerPoint Sunusu</vt:lpstr>
      <vt:lpstr>3. YOLCULUK İHTİYAÇLARI</vt:lpstr>
      <vt:lpstr>PowerPoint Sunusu</vt:lpstr>
      <vt:lpstr>4. YOLCULUK AMACI</vt:lpstr>
      <vt:lpstr>YOLCULUĞUMUN AMACI</vt:lpstr>
      <vt:lpstr>5. HEDEF KİTLE</vt:lpstr>
      <vt:lpstr>HEDEF KİTLE</vt:lpstr>
      <vt:lpstr>HEDEF KİTLE</vt:lpstr>
      <vt:lpstr>6. MEDYA GÜCÜ</vt:lpstr>
      <vt:lpstr>MEDYA GÜCÜ</vt:lpstr>
      <vt:lpstr>7. SPONSORLUK HAKLARI</vt:lpstr>
      <vt:lpstr>SPONSORLUK HAKLARI</vt:lpstr>
      <vt:lpstr>8. PROJE BÜTÇESİ</vt:lpstr>
      <vt:lpstr>PROJE BÜTÇESİ</vt:lpstr>
      <vt:lpstr>9. İLETİŞİM BİLGİLERİ</vt:lpstr>
      <vt:lpstr>İLETİŞİM BİLGİLERİ</vt:lpstr>
      <vt:lpstr> 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AFRİKA KANO YOLCULUĞUM</dc:title>
  <dc:creator>Fatma</dc:creator>
  <cp:lastModifiedBy>Fatma</cp:lastModifiedBy>
  <cp:revision>113</cp:revision>
  <dcterms:modified xsi:type="dcterms:W3CDTF">2019-06-26T15:24:15Z</dcterms:modified>
</cp:coreProperties>
</file>